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8" r:id="rId6"/>
    <p:sldId id="261" r:id="rId7"/>
    <p:sldId id="267" r:id="rId8"/>
    <p:sldId id="266" r:id="rId9"/>
  </p:sldIdLst>
  <p:sldSz cx="9144000" cy="5143500" type="screen16x9"/>
  <p:notesSz cx="6858000" cy="9144000"/>
  <p:embeddedFontLst>
    <p:embeddedFont>
      <p:font typeface="Lato" panose="020F0502020204030203" pitchFamily="34" charset="0"/>
      <p:regular r:id="rId11"/>
      <p:bold r:id="rId12"/>
      <p:italic r:id="rId13"/>
      <p:boldItalic r:id="rId14"/>
    </p:embeddedFont>
    <p:embeddedFont>
      <p:font typeface="Montserrat" panose="000005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162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7ff31551215797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7ff31551215797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67ff315512157979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67ff315512157979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7ff315512157979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7ff315512157979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7ff315512157979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7ff315512157979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45181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67ff315512157979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67ff315512157979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67ff315512157979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67ff315512157979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61269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67ff315512157979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67ff315512157979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729362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pt-BR" dirty="0" err="1">
                <a:solidFill>
                  <a:schemeClr val="bg1"/>
                </a:solidFill>
              </a:rPr>
              <a:t>WriterHub</a:t>
            </a:r>
            <a:br>
              <a:rPr lang="pt-BR" dirty="0"/>
            </a:br>
            <a:r>
              <a:rPr lang="pt-BR" sz="3000" dirty="0">
                <a:solidFill>
                  <a:schemeClr val="bg1"/>
                </a:solidFill>
              </a:rPr>
              <a:t>grupo 4</a:t>
            </a:r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6043639" y="3881793"/>
            <a:ext cx="2219870" cy="6031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/>
            <a:r>
              <a:rPr lang="pt-BR" dirty="0"/>
              <a:t>Trabalho Interdisciplinar  II </a:t>
            </a:r>
          </a:p>
          <a:p>
            <a:pPr marL="0" indent="0"/>
            <a:r>
              <a:rPr lang="pt-BR" dirty="0"/>
              <a:t>PUC  Minas  - 2° período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5CDB56D2-FCDA-44C0-BCA9-188D7FD715C8}"/>
              </a:ext>
            </a:extLst>
          </p:cNvPr>
          <p:cNvSpPr txBox="1"/>
          <p:nvPr/>
        </p:nvSpPr>
        <p:spPr>
          <a:xfrm>
            <a:off x="386032" y="3809640"/>
            <a:ext cx="27432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Felipe Constantino</a:t>
            </a:r>
          </a:p>
          <a:p>
            <a:r>
              <a:rPr lang="pt-BR" dirty="0">
                <a:solidFill>
                  <a:schemeClr val="bg1"/>
                </a:solidFill>
              </a:rPr>
              <a:t>Felipe Morais </a:t>
            </a:r>
          </a:p>
          <a:p>
            <a:r>
              <a:rPr lang="pt-BR" dirty="0">
                <a:solidFill>
                  <a:schemeClr val="bg1"/>
                </a:solidFill>
              </a:rPr>
              <a:t>Marcus prado</a:t>
            </a:r>
          </a:p>
          <a:p>
            <a:r>
              <a:rPr lang="pt-BR" dirty="0">
                <a:solidFill>
                  <a:schemeClr val="bg1"/>
                </a:solidFill>
              </a:rPr>
              <a:t>Rafael Cristino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862138" y="412361"/>
            <a:ext cx="5419724" cy="8617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/>
            <a:r>
              <a:rPr lang="pt-BR" dirty="0"/>
              <a:t>O que é o WriterHub</a:t>
            </a:r>
            <a:endParaRPr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297500" y="1116150"/>
            <a:ext cx="3651209" cy="33425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r>
              <a:rPr lang="pt-BR" sz="1400" dirty="0"/>
              <a:t>O projeto </a:t>
            </a:r>
            <a:r>
              <a:rPr lang="pt-BR" sz="1400" dirty="0" err="1"/>
              <a:t>WriterHub</a:t>
            </a:r>
            <a:r>
              <a:rPr lang="pt-BR" sz="1400" dirty="0"/>
              <a:t> busca ajudar escritores profissionais e iniciantes</a:t>
            </a:r>
          </a:p>
          <a:p>
            <a:pPr marL="146050" indent="0">
              <a:buNone/>
            </a:pPr>
            <a:endParaRPr lang="pt-BR" sz="1400" dirty="0"/>
          </a:p>
          <a:p>
            <a:pPr>
              <a:lnSpc>
                <a:spcPct val="114999"/>
              </a:lnSpc>
            </a:pPr>
            <a:r>
              <a:rPr lang="pt-BR" sz="1400" dirty="0"/>
              <a:t>O objetivo desse projeto é fazer do processo criativo de criar um texto mais </a:t>
            </a:r>
            <a:r>
              <a:rPr lang="pt-BR" sz="1400" b="1" dirty="0"/>
              <a:t>Otimizado </a:t>
            </a:r>
            <a:r>
              <a:rPr lang="pt-BR" sz="1400" dirty="0"/>
              <a:t>e </a:t>
            </a:r>
            <a:r>
              <a:rPr lang="pt-BR" sz="1400" b="1" dirty="0"/>
              <a:t>Confortável</a:t>
            </a:r>
          </a:p>
          <a:p>
            <a:pPr marL="146050" indent="0">
              <a:lnSpc>
                <a:spcPct val="114999"/>
              </a:lnSpc>
              <a:buNone/>
            </a:pPr>
            <a:endParaRPr lang="pt-BR" sz="1400" dirty="0"/>
          </a:p>
          <a:p>
            <a:pPr>
              <a:lnSpc>
                <a:spcPct val="114999"/>
              </a:lnSpc>
            </a:pPr>
            <a:r>
              <a:rPr lang="pt-BR" sz="1400" dirty="0"/>
              <a:t>O incentivo a escrita e o mercado intocado no brasil nos motivou a criar esse projeto</a:t>
            </a:r>
          </a:p>
          <a:p>
            <a:pPr marL="146050" indent="0">
              <a:lnSpc>
                <a:spcPct val="114999"/>
              </a:lnSpc>
              <a:buNone/>
            </a:pPr>
            <a:endParaRPr lang="pt-BR" sz="1400" dirty="0"/>
          </a:p>
          <a:p>
            <a:pPr>
              <a:lnSpc>
                <a:spcPct val="114999"/>
              </a:lnSpc>
            </a:pPr>
            <a:r>
              <a:rPr lang="pt-BR" sz="1400" dirty="0"/>
              <a:t>Ao ajudar os criativos a colocarem suas ideias no papel estamos por consequência ajudando a sociedade</a:t>
            </a:r>
          </a:p>
          <a:p>
            <a:pPr>
              <a:lnSpc>
                <a:spcPct val="114999"/>
              </a:lnSpc>
            </a:pPr>
            <a:endParaRPr lang="pt-BR" dirty="0"/>
          </a:p>
          <a:p>
            <a:pPr>
              <a:lnSpc>
                <a:spcPct val="114999"/>
              </a:lnSpc>
            </a:pPr>
            <a:endParaRPr lang="pt-BR" dirty="0"/>
          </a:p>
          <a:p>
            <a:pPr>
              <a:lnSpc>
                <a:spcPct val="114999"/>
              </a:lnSpc>
            </a:pPr>
            <a:endParaRPr lang="pt-BR" dirty="0"/>
          </a:p>
        </p:txBody>
      </p:sp>
      <p:sp>
        <p:nvSpPr>
          <p:cNvPr id="145" name="Google Shape;145;p14"/>
          <p:cNvSpPr txBox="1"/>
          <p:nvPr/>
        </p:nvSpPr>
        <p:spPr>
          <a:xfrm>
            <a:off x="1162411" y="4081006"/>
            <a:ext cx="7315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tx2"/>
                </a:solidFill>
                <a:latin typeface="Lato"/>
                <a:ea typeface="Lato"/>
                <a:cs typeface="Lato"/>
                <a:sym typeface="Lato"/>
              </a:rPr>
              <a:t>Página 1</a:t>
            </a:r>
            <a:endParaRPr lang="pt-BR">
              <a:solidFill>
                <a:schemeClr val="tx2"/>
              </a:solidFill>
              <a:latin typeface="Lato"/>
              <a:ea typeface="Lato"/>
              <a:cs typeface="Lato"/>
            </a:endParaRPr>
          </a:p>
        </p:txBody>
      </p:sp>
      <p:pic>
        <p:nvPicPr>
          <p:cNvPr id="2" name="Imagem 2" descr="Uma imagem contendo quarto&#10;&#10;Descrição gerada automaticamente">
            <a:extLst>
              <a:ext uri="{FF2B5EF4-FFF2-40B4-BE49-F238E27FC236}">
                <a16:creationId xmlns:a16="http://schemas.microsoft.com/office/drawing/2014/main" id="{E44ECC68-B995-46E9-9B64-D62867F24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411" y="1405028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5"/>
          <p:cNvSpPr txBox="1">
            <a:spLocks noGrp="1"/>
          </p:cNvSpPr>
          <p:nvPr>
            <p:ph type="title"/>
          </p:nvPr>
        </p:nvSpPr>
        <p:spPr>
          <a:xfrm>
            <a:off x="1077300" y="285794"/>
            <a:ext cx="6989400" cy="8242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Competidores</a:t>
            </a:r>
          </a:p>
        </p:txBody>
      </p:sp>
      <p:sp>
        <p:nvSpPr>
          <p:cNvPr id="152" name="Google Shape;152;p15"/>
          <p:cNvSpPr txBox="1"/>
          <p:nvPr/>
        </p:nvSpPr>
        <p:spPr>
          <a:xfrm>
            <a:off x="1140842" y="4420673"/>
            <a:ext cx="7315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r"/>
            <a:r>
              <a:rPr lang="pt-BR" dirty="0">
                <a:solidFill>
                  <a:schemeClr val="tx2"/>
                </a:solidFill>
                <a:latin typeface="Lato"/>
                <a:ea typeface="Lato"/>
                <a:cs typeface="Lato"/>
                <a:sym typeface="Lato"/>
              </a:rPr>
              <a:t>Página  2</a:t>
            </a:r>
            <a:endParaRPr lang="pt-BR" dirty="0">
              <a:solidFill>
                <a:schemeClr val="tx2"/>
              </a:solidFill>
              <a:latin typeface="Lato"/>
              <a:ea typeface="Lato"/>
              <a:cs typeface="Lato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D9B78EE-2C03-4198-B7DC-6DF44F2CD488}"/>
              </a:ext>
            </a:extLst>
          </p:cNvPr>
          <p:cNvSpPr txBox="1"/>
          <p:nvPr/>
        </p:nvSpPr>
        <p:spPr>
          <a:xfrm>
            <a:off x="-1102025" y="3669461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1E31CFE-A7F0-4E83-8A41-E7B7EDF24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3830" y="1368701"/>
            <a:ext cx="4133175" cy="2793305"/>
          </a:xfrm>
        </p:spPr>
        <p:txBody>
          <a:bodyPr>
            <a:normAutofit/>
          </a:bodyPr>
          <a:lstStyle/>
          <a:p>
            <a:r>
              <a:rPr lang="pt-BR" sz="1400" dirty="0"/>
              <a:t>Nossos competidores nesse mercado tem foco nos falantes de inglês e apresentam muitas ferramentas avançadas.</a:t>
            </a:r>
          </a:p>
          <a:p>
            <a:pPr>
              <a:lnSpc>
                <a:spcPct val="114999"/>
              </a:lnSpc>
            </a:pPr>
            <a:endParaRPr lang="pt-BR" sz="1400" dirty="0"/>
          </a:p>
          <a:p>
            <a:pPr>
              <a:lnSpc>
                <a:spcPct val="114999"/>
              </a:lnSpc>
            </a:pPr>
            <a:r>
              <a:rPr lang="pt-BR" sz="1400" dirty="0"/>
              <a:t>Deixando o mercado Brasileiro Disponível, além de proporcionar um ambiente amigável a iniciantes.</a:t>
            </a:r>
          </a:p>
          <a:p>
            <a:pPr>
              <a:lnSpc>
                <a:spcPct val="114999"/>
              </a:lnSpc>
            </a:pPr>
            <a:endParaRPr lang="pt-BR" sz="1400" dirty="0"/>
          </a:p>
          <a:p>
            <a:pPr>
              <a:lnSpc>
                <a:spcPct val="114999"/>
              </a:lnSpc>
            </a:pPr>
            <a:r>
              <a:rPr lang="pt-BR" sz="1400" dirty="0"/>
              <a:t>Assim nos diferenciando de ferramentas como </a:t>
            </a:r>
            <a:r>
              <a:rPr lang="pt-BR" sz="1400" dirty="0" err="1"/>
              <a:t>Evernote</a:t>
            </a:r>
            <a:r>
              <a:rPr lang="pt-BR" sz="1400" dirty="0"/>
              <a:t> e o </a:t>
            </a:r>
            <a:r>
              <a:rPr lang="pt-BR" sz="1400" dirty="0" err="1"/>
              <a:t>WorldAnvil</a:t>
            </a:r>
            <a:endParaRPr lang="pt-BR" sz="1400" dirty="0"/>
          </a:p>
          <a:p>
            <a:pPr>
              <a:lnSpc>
                <a:spcPct val="114999"/>
              </a:lnSpc>
            </a:pPr>
            <a:endParaRPr lang="pt-BR" sz="1400" dirty="0"/>
          </a:p>
          <a:p>
            <a:pPr>
              <a:lnSpc>
                <a:spcPct val="114999"/>
              </a:lnSpc>
            </a:pPr>
            <a:endParaRPr lang="pt-BR" sz="1400" dirty="0"/>
          </a:p>
          <a:p>
            <a:pPr>
              <a:lnSpc>
                <a:spcPct val="114999"/>
              </a:lnSpc>
            </a:pPr>
            <a:endParaRPr lang="pt-BR" sz="1400" dirty="0"/>
          </a:p>
        </p:txBody>
      </p:sp>
      <p:pic>
        <p:nvPicPr>
          <p:cNvPr id="8" name="Imagem 8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140225A7-43A0-456E-BD4F-D4CE86255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3089" y="1438528"/>
            <a:ext cx="3454879" cy="2223313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DB7E3FD7-DD7D-438F-B2FE-4986995D1584}"/>
              </a:ext>
            </a:extLst>
          </p:cNvPr>
          <p:cNvSpPr txBox="1"/>
          <p:nvPr/>
        </p:nvSpPr>
        <p:spPr>
          <a:xfrm>
            <a:off x="6230427" y="3755726"/>
            <a:ext cx="184821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 err="1">
                <a:solidFill>
                  <a:schemeClr val="bg1"/>
                </a:solidFill>
              </a:rPr>
              <a:t>Inteface</a:t>
            </a:r>
            <a:r>
              <a:rPr lang="pt-BR" dirty="0">
                <a:solidFill>
                  <a:schemeClr val="bg1"/>
                </a:solidFill>
              </a:rPr>
              <a:t> do </a:t>
            </a:r>
            <a:r>
              <a:rPr lang="pt-BR" dirty="0" err="1">
                <a:solidFill>
                  <a:schemeClr val="bg1"/>
                </a:solidFill>
              </a:rPr>
              <a:t>Evernote</a:t>
            </a:r>
            <a:endParaRPr lang="pt-BR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1297499" y="415743"/>
            <a:ext cx="7038900" cy="12253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Monetização</a:t>
            </a:r>
            <a:endParaRPr dirty="0"/>
          </a:p>
        </p:txBody>
      </p:sp>
      <p:sp>
        <p:nvSpPr>
          <p:cNvPr id="158" name="Google Shape;158;p16"/>
          <p:cNvSpPr txBox="1">
            <a:spLocks noGrp="1"/>
          </p:cNvSpPr>
          <p:nvPr>
            <p:ph type="body" idx="1"/>
          </p:nvPr>
        </p:nvSpPr>
        <p:spPr>
          <a:xfrm>
            <a:off x="1232802" y="1028399"/>
            <a:ext cx="3789153" cy="33209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pt-BR" sz="1800" dirty="0" err="1"/>
              <a:t>AD’s</a:t>
            </a:r>
            <a:endParaRPr lang="pt-BR" sz="1800" dirty="0"/>
          </a:p>
          <a:p>
            <a:pPr lvl="1">
              <a:lnSpc>
                <a:spcPct val="114999"/>
              </a:lnSpc>
            </a:pPr>
            <a:r>
              <a:rPr lang="pt-BR" sz="1400" dirty="0"/>
              <a:t>Propagandas serão exibidas para usuários comuns</a:t>
            </a:r>
          </a:p>
          <a:p>
            <a:pPr lvl="1">
              <a:lnSpc>
                <a:spcPct val="114999"/>
              </a:lnSpc>
            </a:pPr>
            <a:endParaRPr lang="pt-BR" sz="1400" dirty="0"/>
          </a:p>
          <a:p>
            <a:pPr>
              <a:lnSpc>
                <a:spcPct val="114999"/>
              </a:lnSpc>
            </a:pPr>
            <a:r>
              <a:rPr lang="pt-BR" sz="1800" dirty="0"/>
              <a:t>Premium </a:t>
            </a:r>
          </a:p>
          <a:p>
            <a:pPr lvl="1">
              <a:lnSpc>
                <a:spcPct val="114999"/>
              </a:lnSpc>
            </a:pPr>
            <a:r>
              <a:rPr lang="pt-BR" sz="1400" dirty="0"/>
              <a:t>Além da ausência de propagandas, usuários premium possuem maior armazenamento de versões para um documento.</a:t>
            </a:r>
          </a:p>
          <a:p>
            <a:pPr marL="146050" indent="0">
              <a:lnSpc>
                <a:spcPct val="114999"/>
              </a:lnSpc>
              <a:buNone/>
            </a:pPr>
            <a:endParaRPr lang="pt-BR" sz="1400" dirty="0"/>
          </a:p>
        </p:txBody>
      </p:sp>
      <p:sp>
        <p:nvSpPr>
          <p:cNvPr id="159" name="Google Shape;159;p16"/>
          <p:cNvSpPr txBox="1"/>
          <p:nvPr/>
        </p:nvSpPr>
        <p:spPr>
          <a:xfrm>
            <a:off x="1159349" y="4535337"/>
            <a:ext cx="7315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r"/>
            <a:r>
              <a:rPr lang="pt-BR" dirty="0">
                <a:solidFill>
                  <a:schemeClr val="tx2"/>
                </a:solidFill>
                <a:latin typeface="Lato"/>
                <a:ea typeface="Lato"/>
                <a:cs typeface="Lato"/>
                <a:sym typeface="Lato"/>
              </a:rPr>
              <a:t>Página  3</a:t>
            </a:r>
            <a:endParaRPr lang="pt-BR">
              <a:solidFill>
                <a:schemeClr val="tx2"/>
              </a:solidFill>
              <a:latin typeface="Lato"/>
              <a:ea typeface="Lato"/>
              <a:cs typeface="Lato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0029828-256E-4446-8251-FEE7A242A0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680450"/>
            <a:ext cx="4016849" cy="4016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6"/>
          <p:cNvSpPr txBox="1"/>
          <p:nvPr/>
        </p:nvSpPr>
        <p:spPr>
          <a:xfrm>
            <a:off x="1159349" y="4535337"/>
            <a:ext cx="7315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r"/>
            <a:r>
              <a:rPr lang="pt-BR" dirty="0">
                <a:solidFill>
                  <a:schemeClr val="tx2"/>
                </a:solidFill>
                <a:latin typeface="Lato"/>
                <a:ea typeface="Lato"/>
                <a:cs typeface="Lato"/>
                <a:sym typeface="Lato"/>
              </a:rPr>
              <a:t>Página  4</a:t>
            </a:r>
            <a:endParaRPr lang="pt-BR" dirty="0">
              <a:solidFill>
                <a:schemeClr val="tx2"/>
              </a:solidFill>
              <a:latin typeface="Lato"/>
              <a:ea typeface="Lato"/>
              <a:cs typeface="Lato"/>
            </a:endParaRPr>
          </a:p>
        </p:txBody>
      </p:sp>
      <p:sp>
        <p:nvSpPr>
          <p:cNvPr id="7" name="Espaço Reservado para Texto 3">
            <a:extLst>
              <a:ext uri="{FF2B5EF4-FFF2-40B4-BE49-F238E27FC236}">
                <a16:creationId xmlns:a16="http://schemas.microsoft.com/office/drawing/2014/main" id="{3AA67384-8663-438A-A732-88518032975A}"/>
              </a:ext>
            </a:extLst>
          </p:cNvPr>
          <p:cNvSpPr txBox="1">
            <a:spLocks/>
          </p:cNvSpPr>
          <p:nvPr/>
        </p:nvSpPr>
        <p:spPr>
          <a:xfrm>
            <a:off x="1367797" y="1479672"/>
            <a:ext cx="3561674" cy="176891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000" dirty="0">
                <a:solidFill>
                  <a:schemeClr val="bg1"/>
                </a:solidFill>
              </a:rPr>
              <a:t>Jornada de usuário simples, e direto ao ponto:</a:t>
            </a:r>
          </a:p>
          <a:p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</a:rPr>
              <a:t>Tela de Login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</a:rPr>
              <a:t>Página principal</a:t>
            </a:r>
          </a:p>
        </p:txBody>
      </p:sp>
      <p:sp>
        <p:nvSpPr>
          <p:cNvPr id="8" name="Google Shape;164;p17">
            <a:extLst>
              <a:ext uri="{FF2B5EF4-FFF2-40B4-BE49-F238E27FC236}">
                <a16:creationId xmlns:a16="http://schemas.microsoft.com/office/drawing/2014/main" id="{BC550FFB-1D2F-4A0F-8F49-29112FC81CCF}"/>
              </a:ext>
            </a:extLst>
          </p:cNvPr>
          <p:cNvSpPr txBox="1">
            <a:spLocks/>
          </p:cNvSpPr>
          <p:nvPr/>
        </p:nvSpPr>
        <p:spPr>
          <a:xfrm>
            <a:off x="144520" y="113959"/>
            <a:ext cx="4587000" cy="9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pt-BR" dirty="0"/>
              <a:t>Jornada</a:t>
            </a:r>
          </a:p>
        </p:txBody>
      </p:sp>
      <p:pic>
        <p:nvPicPr>
          <p:cNvPr id="13" name="Imagem 3" descr="Forma, Retângulo&#10;&#10;Descrição gerada automaticamente">
            <a:extLst>
              <a:ext uri="{FF2B5EF4-FFF2-40B4-BE49-F238E27FC236}">
                <a16:creationId xmlns:a16="http://schemas.microsoft.com/office/drawing/2014/main" id="{39993844-CECB-47A6-946B-78ABE1969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2603" y="945789"/>
            <a:ext cx="962025" cy="2486025"/>
          </a:xfrm>
          <a:prstGeom prst="rect">
            <a:avLst/>
          </a:prstGeom>
        </p:spPr>
      </p:pic>
      <p:pic>
        <p:nvPicPr>
          <p:cNvPr id="14" name="Imagem 4" descr="Diagrama&#10;&#10;Descrição gerada automaticamente">
            <a:extLst>
              <a:ext uri="{FF2B5EF4-FFF2-40B4-BE49-F238E27FC236}">
                <a16:creationId xmlns:a16="http://schemas.microsoft.com/office/drawing/2014/main" id="{BFC287D0-77BE-4644-8E58-C69A100C56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805" y="244473"/>
            <a:ext cx="2635370" cy="3888658"/>
          </a:xfrm>
          <a:prstGeom prst="rect">
            <a:avLst/>
          </a:prstGeom>
        </p:spPr>
      </p:pic>
      <p:sp>
        <p:nvSpPr>
          <p:cNvPr id="15" name="CaixaDeTexto 4">
            <a:extLst>
              <a:ext uri="{FF2B5EF4-FFF2-40B4-BE49-F238E27FC236}">
                <a16:creationId xmlns:a16="http://schemas.microsoft.com/office/drawing/2014/main" id="{33CEE934-3106-4C9D-A639-34A33C6DB81D}"/>
              </a:ext>
            </a:extLst>
          </p:cNvPr>
          <p:cNvSpPr txBox="1"/>
          <p:nvPr/>
        </p:nvSpPr>
        <p:spPr>
          <a:xfrm>
            <a:off x="6783956" y="4180345"/>
            <a:ext cx="155706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Esboço das telas</a:t>
            </a:r>
          </a:p>
        </p:txBody>
      </p:sp>
    </p:spTree>
    <p:extLst>
      <p:ext uri="{BB962C8B-B14F-4D97-AF65-F5344CB8AC3E}">
        <p14:creationId xmlns:p14="http://schemas.microsoft.com/office/powerpoint/2010/main" val="2512583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>
            <a:spLocks noGrp="1"/>
          </p:cNvSpPr>
          <p:nvPr>
            <p:ph type="title"/>
          </p:nvPr>
        </p:nvSpPr>
        <p:spPr>
          <a:xfrm>
            <a:off x="1152144" y="501581"/>
            <a:ext cx="3809683" cy="6704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/>
            <a:r>
              <a:rPr lang="pt-BR" dirty="0"/>
              <a:t>Banco de Dados</a:t>
            </a:r>
          </a:p>
        </p:txBody>
      </p:sp>
      <p:sp>
        <p:nvSpPr>
          <p:cNvPr id="172" name="Google Shape;172;p18"/>
          <p:cNvSpPr txBox="1"/>
          <p:nvPr/>
        </p:nvSpPr>
        <p:spPr>
          <a:xfrm>
            <a:off x="1149600" y="4302750"/>
            <a:ext cx="7315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r"/>
            <a:r>
              <a:rPr lang="pt-BR" dirty="0">
                <a:solidFill>
                  <a:schemeClr val="tx2"/>
                </a:solidFill>
                <a:latin typeface="Lato"/>
                <a:ea typeface="Lato"/>
                <a:cs typeface="Lato"/>
                <a:sym typeface="Lato"/>
              </a:rPr>
              <a:t>Página.  5</a:t>
            </a:r>
            <a:endParaRPr dirty="0">
              <a:solidFill>
                <a:schemeClr val="tx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1A04ACF-0907-4EE8-B467-FF9BC6761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174606"/>
            <a:ext cx="3798900" cy="3128143"/>
          </a:xfrm>
        </p:spPr>
        <p:txBody>
          <a:bodyPr>
            <a:normAutofit fontScale="92500" lnSpcReduction="20000"/>
          </a:bodyPr>
          <a:lstStyle/>
          <a:p>
            <a:r>
              <a:rPr lang="pt-BR" sz="2000" dirty="0"/>
              <a:t>Usuário</a:t>
            </a:r>
          </a:p>
          <a:p>
            <a:pPr lvl="1">
              <a:lnSpc>
                <a:spcPct val="114999"/>
              </a:lnSpc>
            </a:pPr>
            <a:r>
              <a:rPr lang="pt-BR" sz="1800" dirty="0"/>
              <a:t>ID de usuário</a:t>
            </a:r>
          </a:p>
          <a:p>
            <a:pPr lvl="1">
              <a:lnSpc>
                <a:spcPct val="114999"/>
              </a:lnSpc>
            </a:pPr>
            <a:r>
              <a:rPr lang="pt-BR" sz="1800" dirty="0"/>
              <a:t>Login</a:t>
            </a:r>
          </a:p>
          <a:p>
            <a:pPr marL="615950" lvl="1" indent="0">
              <a:lnSpc>
                <a:spcPct val="114999"/>
              </a:lnSpc>
              <a:buNone/>
            </a:pPr>
            <a:endParaRPr lang="pt-BR" sz="1800" dirty="0"/>
          </a:p>
          <a:p>
            <a:pPr>
              <a:lnSpc>
                <a:spcPct val="114999"/>
              </a:lnSpc>
            </a:pPr>
            <a:r>
              <a:rPr lang="pt-BR" sz="2000" dirty="0"/>
              <a:t>Documentos</a:t>
            </a:r>
          </a:p>
          <a:p>
            <a:pPr lvl="1">
              <a:lnSpc>
                <a:spcPct val="114999"/>
              </a:lnSpc>
            </a:pPr>
            <a:r>
              <a:rPr lang="pt-BR" sz="1800" dirty="0"/>
              <a:t>ID</a:t>
            </a:r>
          </a:p>
          <a:p>
            <a:pPr lvl="1">
              <a:lnSpc>
                <a:spcPct val="114999"/>
              </a:lnSpc>
            </a:pPr>
            <a:r>
              <a:rPr lang="pt-BR" sz="1800" dirty="0"/>
              <a:t>Nome Documento</a:t>
            </a:r>
          </a:p>
          <a:p>
            <a:pPr marL="615950" lvl="1" indent="0">
              <a:lnSpc>
                <a:spcPct val="114999"/>
              </a:lnSpc>
              <a:buNone/>
            </a:pPr>
            <a:endParaRPr lang="pt-BR" sz="1800" dirty="0"/>
          </a:p>
          <a:p>
            <a:pPr>
              <a:lnSpc>
                <a:spcPct val="114999"/>
              </a:lnSpc>
            </a:pPr>
            <a:r>
              <a:rPr lang="pt-BR" sz="2000" dirty="0"/>
              <a:t>Arquivo</a:t>
            </a:r>
          </a:p>
          <a:p>
            <a:pPr lvl="1">
              <a:lnSpc>
                <a:spcPct val="114999"/>
              </a:lnSpc>
            </a:pPr>
            <a:r>
              <a:rPr lang="pt-BR" sz="1800" dirty="0"/>
              <a:t>Link</a:t>
            </a:r>
          </a:p>
          <a:p>
            <a:pPr lvl="1">
              <a:lnSpc>
                <a:spcPct val="114999"/>
              </a:lnSpc>
            </a:pPr>
            <a:r>
              <a:rPr lang="pt-BR" sz="1800" dirty="0"/>
              <a:t>Versão</a:t>
            </a:r>
          </a:p>
          <a:p>
            <a:pPr marL="615950" lvl="1" indent="0">
              <a:lnSpc>
                <a:spcPct val="114999"/>
              </a:lnSpc>
              <a:buNone/>
            </a:pPr>
            <a:endParaRPr lang="pt-BR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BAE016-2DBF-4C55-88DC-ED578740B4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331" y="0"/>
            <a:ext cx="2397825" cy="441834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858E55D-357A-4B1D-906C-4F55A665E1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222" y="3806407"/>
            <a:ext cx="7133750" cy="122387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>
            <a:spLocks noGrp="1"/>
          </p:cNvSpPr>
          <p:nvPr>
            <p:ph type="title"/>
          </p:nvPr>
        </p:nvSpPr>
        <p:spPr>
          <a:xfrm>
            <a:off x="1152144" y="544712"/>
            <a:ext cx="3798900" cy="6596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/>
            <a:r>
              <a:rPr lang="pt-BR" dirty="0"/>
              <a:t>sistemas inteligentes</a:t>
            </a:r>
          </a:p>
        </p:txBody>
      </p:sp>
      <p:sp>
        <p:nvSpPr>
          <p:cNvPr id="172" name="Google Shape;172;p18"/>
          <p:cNvSpPr txBox="1"/>
          <p:nvPr/>
        </p:nvSpPr>
        <p:spPr>
          <a:xfrm>
            <a:off x="1149600" y="4302750"/>
            <a:ext cx="7315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r"/>
            <a:r>
              <a:rPr lang="pt-BR" dirty="0">
                <a:solidFill>
                  <a:schemeClr val="tx2"/>
                </a:solidFill>
                <a:latin typeface="Lato"/>
                <a:ea typeface="Lato"/>
                <a:cs typeface="Lato"/>
                <a:sym typeface="Lato"/>
              </a:rPr>
              <a:t>Página.  5</a:t>
            </a:r>
            <a:endParaRPr dirty="0">
              <a:solidFill>
                <a:schemeClr val="tx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8DD13A0-6EE0-4B37-93B1-730F6346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6538" y="1519663"/>
            <a:ext cx="5448701" cy="2113975"/>
          </a:xfr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1800" dirty="0"/>
              <a:t>API </a:t>
            </a:r>
            <a:r>
              <a:rPr lang="pt-BR" sz="1800" dirty="0" err="1"/>
              <a:t>Quill</a:t>
            </a:r>
            <a:r>
              <a:rPr lang="pt-BR" sz="1800" dirty="0"/>
              <a:t>:</a:t>
            </a:r>
          </a:p>
          <a:p>
            <a:pPr lvl="1">
              <a:lnSpc>
                <a:spcPct val="114999"/>
              </a:lnSpc>
            </a:pPr>
            <a:r>
              <a:rPr lang="pt-BR" sz="1400" dirty="0"/>
              <a:t>Permite a criação, edição de textos</a:t>
            </a:r>
          </a:p>
          <a:p>
            <a:pPr lvl="1">
              <a:lnSpc>
                <a:spcPct val="114999"/>
              </a:lnSpc>
            </a:pPr>
            <a:r>
              <a:rPr lang="pt-BR" sz="1400" dirty="0"/>
              <a:t>Além de fazer a formatação</a:t>
            </a:r>
          </a:p>
          <a:p>
            <a:pPr marL="615950" lvl="1" indent="0">
              <a:lnSpc>
                <a:spcPct val="114999"/>
              </a:lnSpc>
              <a:buNone/>
            </a:pPr>
            <a:endParaRPr lang="pt-BR" sz="1600" dirty="0"/>
          </a:p>
          <a:p>
            <a:pPr marL="431800" indent="-285750">
              <a:lnSpc>
                <a:spcPct val="114999"/>
              </a:lnSpc>
            </a:pPr>
            <a:r>
              <a:rPr lang="pt-BR" sz="1800" dirty="0"/>
              <a:t>API  </a:t>
            </a:r>
            <a:r>
              <a:rPr lang="pt-BR" sz="1800" dirty="0" err="1"/>
              <a:t>TextGear</a:t>
            </a:r>
            <a:r>
              <a:rPr lang="pt-BR" sz="1800" dirty="0"/>
              <a:t>:</a:t>
            </a:r>
          </a:p>
          <a:p>
            <a:pPr lvl="1">
              <a:lnSpc>
                <a:spcPct val="114999"/>
              </a:lnSpc>
            </a:pPr>
            <a:r>
              <a:rPr lang="pt-BR" sz="1400" dirty="0"/>
              <a:t>Essa API faz correções ortográficas</a:t>
            </a:r>
          </a:p>
          <a:p>
            <a:pPr lvl="1">
              <a:lnSpc>
                <a:spcPct val="114999"/>
              </a:lnSpc>
            </a:pPr>
            <a:r>
              <a:rPr lang="pt-BR" sz="1400" dirty="0"/>
              <a:t>Incluindo em Inglês, português Br, francês, etc.</a:t>
            </a:r>
          </a:p>
          <a:p>
            <a:pPr marL="615950" lvl="1" indent="0">
              <a:lnSpc>
                <a:spcPct val="114999"/>
              </a:lnSpc>
              <a:buNone/>
            </a:pPr>
            <a:endParaRPr lang="pt-BR" dirty="0"/>
          </a:p>
          <a:p>
            <a:pPr marL="146050" indent="0">
              <a:lnSpc>
                <a:spcPct val="114999"/>
              </a:lnSpc>
              <a:buNone/>
            </a:pPr>
            <a:endParaRPr lang="pt-BR" dirty="0"/>
          </a:p>
          <a:p>
            <a:pPr marL="431800" indent="-285750">
              <a:lnSpc>
                <a:spcPct val="114999"/>
              </a:lnSpc>
            </a:pPr>
            <a:endParaRPr lang="pt-BR" dirty="0"/>
          </a:p>
        </p:txBody>
      </p:sp>
      <p:pic>
        <p:nvPicPr>
          <p:cNvPr id="6" name="Imagem 6" descr="Logotipo, nome da empresa&#10;&#10;Descrição gerada automaticamente">
            <a:extLst>
              <a:ext uri="{FF2B5EF4-FFF2-40B4-BE49-F238E27FC236}">
                <a16:creationId xmlns:a16="http://schemas.microsoft.com/office/drawing/2014/main" id="{73A4084E-F158-42F8-BEF2-602091D13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5743" y="1381125"/>
            <a:ext cx="2392033" cy="239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357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 pela atenção.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243</Words>
  <Application>Microsoft Office PowerPoint</Application>
  <PresentationFormat>On-screen Show (16:9)</PresentationFormat>
  <Paragraphs>64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Lato</vt:lpstr>
      <vt:lpstr>Arial</vt:lpstr>
      <vt:lpstr>Montserrat</vt:lpstr>
      <vt:lpstr>Focus</vt:lpstr>
      <vt:lpstr>WriterHub grupo 4</vt:lpstr>
      <vt:lpstr>O que é o WriterHub</vt:lpstr>
      <vt:lpstr>Competidores</vt:lpstr>
      <vt:lpstr>Monetização</vt:lpstr>
      <vt:lpstr>PowerPoint Presentation</vt:lpstr>
      <vt:lpstr>Banco de Dados</vt:lpstr>
      <vt:lpstr>sistemas inteligentes</vt:lpstr>
      <vt:lpstr>Obrigado pela atenção.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Meeting People</dc:title>
  <dc:creator>Rafael Guimarães Cristino</dc:creator>
  <cp:lastModifiedBy>Rafael Guimarães Cristino</cp:lastModifiedBy>
  <cp:revision>785</cp:revision>
  <dcterms:modified xsi:type="dcterms:W3CDTF">2022-03-17T23:29:51Z</dcterms:modified>
</cp:coreProperties>
</file>